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9" r:id="rId10"/>
    <p:sldId id="266" r:id="rId11"/>
    <p:sldId id="267" r:id="rId12"/>
    <p:sldId id="299" r:id="rId13"/>
    <p:sldId id="300" r:id="rId14"/>
    <p:sldId id="270" r:id="rId15"/>
    <p:sldId id="271" r:id="rId16"/>
    <p:sldId id="272" r:id="rId17"/>
    <p:sldId id="274" r:id="rId18"/>
    <p:sldId id="281" r:id="rId19"/>
    <p:sldId id="275" r:id="rId20"/>
    <p:sldId id="276" r:id="rId21"/>
    <p:sldId id="277" r:id="rId22"/>
    <p:sldId id="282" r:id="rId23"/>
    <p:sldId id="284" r:id="rId24"/>
    <p:sldId id="288" r:id="rId25"/>
    <p:sldId id="289" r:id="rId26"/>
    <p:sldId id="290" r:id="rId27"/>
    <p:sldId id="291" r:id="rId28"/>
    <p:sldId id="293" r:id="rId29"/>
    <p:sldId id="295" r:id="rId30"/>
    <p:sldId id="296" r:id="rId31"/>
    <p:sldId id="297" r:id="rId32"/>
    <p:sldId id="298" r:id="rId33"/>
    <p:sldId id="305" r:id="rId34"/>
    <p:sldId id="306" r:id="rId35"/>
    <p:sldId id="307" r:id="rId36"/>
    <p:sldId id="308" r:id="rId37"/>
    <p:sldId id="310" r:id="rId38"/>
    <p:sldId id="311" r:id="rId39"/>
    <p:sldId id="312" r:id="rId40"/>
    <p:sldId id="315" r:id="rId41"/>
    <p:sldId id="327" r:id="rId42"/>
    <p:sldId id="316" r:id="rId43"/>
    <p:sldId id="317" r:id="rId44"/>
    <p:sldId id="318" r:id="rId45"/>
    <p:sldId id="319" r:id="rId46"/>
    <p:sldId id="320" r:id="rId47"/>
    <p:sldId id="322" r:id="rId48"/>
    <p:sldId id="321" r:id="rId49"/>
    <p:sldId id="323" r:id="rId50"/>
    <p:sldId id="324" r:id="rId51"/>
    <p:sldId id="325" r:id="rId52"/>
    <p:sldId id="326" r:id="rId53"/>
    <p:sldId id="328" r:id="rId54"/>
    <p:sldId id="329" r:id="rId55"/>
    <p:sldId id="330" r:id="rId56"/>
    <p:sldId id="331" r:id="rId57"/>
    <p:sldId id="334" r:id="rId58"/>
    <p:sldId id="335" r:id="rId59"/>
    <p:sldId id="336" r:id="rId60"/>
    <p:sldId id="337" r:id="rId61"/>
    <p:sldId id="340" r:id="rId62"/>
    <p:sldId id="341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42" d="100"/>
          <a:sy n="42" d="100"/>
        </p:scale>
        <p:origin x="-1243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8BEA-7553-4C8A-AFF8-6534C00FAA4B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6304F-A361-4B99-BA25-DAC4F8063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447E-11D5-4901-AC83-B9D2CDB51B59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8F5D-127D-4893-A225-AA1DDB105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01F4-3CF2-46F2-BD69-107172A098DF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127FF-2AD2-4305-8268-636913BC7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6FD2-6D12-4591-AC18-53AFC93D55ED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56FB-2280-46E8-84F3-DC52CF6E8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2A5B-FE5A-4230-9546-E4CD0C38681F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8009-B298-4C0F-951C-E44551053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7F43-0E21-4B80-837D-0164659531D3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733E-0CB0-427F-B55B-37FE25270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4AD8-10DF-429D-94F9-96820B2240F4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9E37-57F2-4A1E-9B99-9B8DD861F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D04A-5C12-44D4-8A4E-2BCFA76500B5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0B7B-D1AC-433B-BEB3-5F6B3E631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E2439-3491-43FE-AFA1-0F978BB1EF0E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ABDF-6021-4762-8A84-3CFB7E645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570C-BE95-4451-947D-13EEF4D1B394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F40E-9358-4371-B4B2-E9805CC76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0528-2168-4418-A1D1-E1A86BE4BA66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BC22-E901-4A94-A75A-3973F09C9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D5270-C52F-4923-BA9E-71DED4F17CEC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B27C6-2DF2-4E69-8C27-695E1C4E4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Endocrine Problems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524000"/>
            <a:ext cx="6629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Drug therapy</a:t>
            </a:r>
          </a:p>
          <a:p>
            <a:pPr lvl="1" eaLnBrk="1" hangingPunct="1"/>
            <a:r>
              <a:rPr lang="en-US" dirty="0" err="1" smtClean="0"/>
              <a:t>Somatostatin</a:t>
            </a:r>
            <a:r>
              <a:rPr lang="en-US" dirty="0" smtClean="0"/>
              <a:t> analogs</a:t>
            </a:r>
          </a:p>
          <a:p>
            <a:pPr lvl="2" eaLnBrk="1" hangingPunct="1"/>
            <a:r>
              <a:rPr lang="en-US" dirty="0" err="1" smtClean="0"/>
              <a:t>Octreotide</a:t>
            </a:r>
            <a:r>
              <a:rPr lang="en-US" dirty="0" smtClean="0"/>
              <a:t> (</a:t>
            </a:r>
            <a:r>
              <a:rPr lang="en-US" dirty="0" err="1" smtClean="0"/>
              <a:t>Sandostatin</a:t>
            </a:r>
            <a:r>
              <a:rPr lang="en-US" dirty="0" smtClean="0"/>
              <a:t>)—given SQ 2-3 x weekly</a:t>
            </a:r>
          </a:p>
          <a:p>
            <a:pPr lvl="1" eaLnBrk="1" hangingPunct="1"/>
            <a:r>
              <a:rPr lang="en-US" dirty="0" smtClean="0"/>
              <a:t>Dopamine agonist</a:t>
            </a:r>
          </a:p>
          <a:p>
            <a:pPr lvl="2" eaLnBrk="1" hangingPunct="1"/>
            <a:r>
              <a:rPr lang="en-US" dirty="0" err="1" smtClean="0"/>
              <a:t>Cabergoline</a:t>
            </a:r>
            <a:r>
              <a:rPr lang="en-US" dirty="0" smtClean="0"/>
              <a:t> (</a:t>
            </a:r>
            <a:r>
              <a:rPr lang="en-US" dirty="0" err="1" smtClean="0"/>
              <a:t>Dostinex</a:t>
            </a:r>
            <a:r>
              <a:rPr lang="en-US" dirty="0" smtClean="0"/>
              <a:t>)—tried first due to low cost, but not as effective</a:t>
            </a:r>
          </a:p>
          <a:p>
            <a:pPr lvl="1" eaLnBrk="1" hangingPunct="1"/>
            <a:r>
              <a:rPr lang="en-US" dirty="0" smtClean="0"/>
              <a:t>GH receptor antagonists</a:t>
            </a:r>
          </a:p>
          <a:p>
            <a:pPr lvl="2" eaLnBrk="1" hangingPunct="1"/>
            <a:r>
              <a:rPr lang="en-US" dirty="0" err="1" smtClean="0"/>
              <a:t>Pegvisomant</a:t>
            </a:r>
            <a:r>
              <a:rPr lang="en-US" dirty="0" smtClean="0"/>
              <a:t> (</a:t>
            </a:r>
            <a:r>
              <a:rPr lang="en-US" dirty="0" err="1" smtClean="0"/>
              <a:t>Somavert</a:t>
            </a:r>
            <a:r>
              <a:rPr lang="en-US" dirty="0" smtClean="0"/>
              <a:t>)—not for primary </a:t>
            </a:r>
            <a:r>
              <a:rPr lang="en-US" dirty="0" err="1" smtClean="0"/>
              <a:t>tx</a:t>
            </a:r>
            <a:r>
              <a:rPr lang="en-US" dirty="0" smtClean="0"/>
              <a:t>—does not act on tumor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620000" cy="4724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Somatropin</a:t>
            </a:r>
            <a:r>
              <a:rPr lang="en-US" dirty="0" smtClean="0"/>
              <a:t> (</a:t>
            </a:r>
            <a:r>
              <a:rPr lang="en-US" dirty="0" err="1" smtClean="0"/>
              <a:t>Omnitrope</a:t>
            </a:r>
            <a:r>
              <a:rPr lang="en-US" dirty="0" smtClean="0"/>
              <a:t>)—GH for long-term replacement—given daily SQ @ HS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Review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 person suspected of having acromegaly has an elevated plasma GH Level. In acromegaly, one would also expect the person’s diagnostic results to include: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A.  Hyperinsulinemia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B.  A plasma glucose of less than normal.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C.  Decreased GH levels with an oral glucose challenge test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D.  A serum </a:t>
            </a:r>
            <a:r>
              <a:rPr lang="en-US" dirty="0" err="1" smtClean="0"/>
              <a:t>somatomedin</a:t>
            </a:r>
            <a:r>
              <a:rPr lang="en-US" dirty="0" smtClean="0"/>
              <a:t> C (IGF-1) of higher than normal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d.  </a:t>
            </a:r>
            <a:r>
              <a:rPr lang="en-US" dirty="0" smtClean="0"/>
              <a:t>A nl response to GH secretion is stimulation of the liver to produce somatomedin C, or insulin-like growth factor-1 (IGF-1), which stimulates growth of bones &amp; soft tissues.  The increase levels of somatomedin C normally inhibit GH, but in acromegaly, the pituitary gland secretes GH despite elevated IGF-1 levels.  When both GH &amp; IGF-1 levels are increased, overproduction of GH is confirmed.  GH also causes elevation of blood glucose, &amp; normally GH levels fall during an oral glucose challenge but not in acromegaly.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Hypofunction of pituitary gland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Hypopituitarism</a:t>
            </a:r>
          </a:p>
          <a:p>
            <a:pPr lvl="1" eaLnBrk="1" hangingPunct="1"/>
            <a:r>
              <a:rPr lang="en-US" smtClean="0"/>
              <a:t>Rare disorder</a:t>
            </a:r>
          </a:p>
          <a:p>
            <a:pPr lvl="1" eaLnBrk="1" hangingPunct="1"/>
            <a:r>
              <a:rPr lang="en-US" smtClean="0"/>
              <a:t>Decrease of one or more of the pituitary hormones</a:t>
            </a:r>
          </a:p>
          <a:p>
            <a:pPr lvl="1" eaLnBrk="1" hangingPunct="1"/>
            <a:r>
              <a:rPr lang="en-US" smtClean="0"/>
              <a:t>Secreted by post pit:</a:t>
            </a:r>
          </a:p>
          <a:p>
            <a:pPr lvl="2" eaLnBrk="1" hangingPunct="1"/>
            <a:r>
              <a:rPr lang="en-US" smtClean="0"/>
              <a:t>ADH, oxytocin</a:t>
            </a:r>
          </a:p>
          <a:p>
            <a:pPr lvl="1" eaLnBrk="1" hangingPunct="1"/>
            <a:r>
              <a:rPr lang="en-US" smtClean="0"/>
              <a:t>Secreted by ant pit:</a:t>
            </a:r>
          </a:p>
          <a:p>
            <a:pPr lvl="2" eaLnBrk="1" hangingPunct="1"/>
            <a:r>
              <a:rPr lang="en-US" smtClean="0"/>
              <a:t>ACTH, TSH, follicle-stimulating (FSH) luteinizing hormone (LH), GH &amp; prolactin</a:t>
            </a:r>
          </a:p>
        </p:txBody>
      </p:sp>
      <p:pic>
        <p:nvPicPr>
          <p:cNvPr id="28676" name="Content Placeholder 4" descr="pituitary gland p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057400"/>
            <a:ext cx="4144963" cy="3648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Etiology &amp; Pathophysiology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pituitary hypofunction</a:t>
            </a:r>
          </a:p>
          <a:p>
            <a:pPr lvl="1" eaLnBrk="1" hangingPunct="1"/>
            <a:r>
              <a:rPr lang="en-US" smtClean="0"/>
              <a:t>Tumor (most common)</a:t>
            </a:r>
          </a:p>
          <a:p>
            <a:pPr lvl="1" eaLnBrk="1" hangingPunct="1"/>
            <a:r>
              <a:rPr lang="en-US" smtClean="0"/>
              <a:t>Infections</a:t>
            </a:r>
          </a:p>
          <a:p>
            <a:pPr lvl="1" eaLnBrk="1" hangingPunct="1"/>
            <a:r>
              <a:rPr lang="en-US" smtClean="0"/>
              <a:t>Autoimmune disorders</a:t>
            </a:r>
          </a:p>
          <a:p>
            <a:pPr lvl="1" eaLnBrk="1" hangingPunct="1"/>
            <a:r>
              <a:rPr lang="en-US" smtClean="0"/>
              <a:t>Pituitary infarction (Sheehan syndrome)</a:t>
            </a:r>
          </a:p>
          <a:p>
            <a:pPr lvl="1" eaLnBrk="1" hangingPunct="1"/>
            <a:r>
              <a:rPr lang="en-US" smtClean="0"/>
              <a:t>Destruction of pituitary gland (radiation, trauma, surgery)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Deficiencies can lead to end-organ failure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Tumor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Space- decrease peripheral vision or acuity, anosmia (loss of sense of smell), seizures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GH deficiency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Decreased muscle mass, truncal obesity, flat affect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FSH &amp; LD deficiencies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Menstrual irregularities, dec libido, changes sex characteristics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ACTH &amp; cortisol deficiency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Fatigue, weakness, dry &amp; pale skin,  postural hypotension, fasting hypoglycemia, poor resistance to infection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Men with FSH &amp; LD deficiencies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Testicular atrophy, dec spermatogenesis, loss of libido, impotence, dec facial hair &amp; muscle mass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Syndrome of inappropriate antidiuretic hormone (SIADH)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Overproduction of ADH or arginine vasopressin (AVP)</a:t>
            </a:r>
          </a:p>
          <a:p>
            <a:pPr eaLnBrk="1" hangingPunct="1"/>
            <a:r>
              <a:rPr lang="en-US" smtClean="0"/>
              <a:t>Synthesized in the hypothalamus </a:t>
            </a:r>
          </a:p>
          <a:p>
            <a:pPr eaLnBrk="1" hangingPunct="1"/>
            <a:r>
              <a:rPr lang="en-US" smtClean="0"/>
              <a:t>Transported &amp; stored in the posterior pituitary gland</a:t>
            </a:r>
          </a:p>
          <a:p>
            <a:pPr eaLnBrk="1" hangingPunct="1"/>
            <a:r>
              <a:rPr lang="en-US" smtClean="0"/>
              <a:t>Major role is water balance &amp; osmolarity </a:t>
            </a:r>
          </a:p>
        </p:txBody>
      </p:sp>
      <p:pic>
        <p:nvPicPr>
          <p:cNvPr id="32772" name="Content Placeholder 4" descr="pit g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133600"/>
            <a:ext cx="4114800" cy="35385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Pathophysiology of SIADH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Increased antidiuretic hormone (ADH)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Increased water reabsorption in renal tubules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Increased intravascular fluid volume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Dilutional hyponatremia &amp; decreased serum osmolality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SIADH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ADH is released despite normal or low plasma </a:t>
            </a:r>
            <a:r>
              <a:rPr lang="en-US" dirty="0" err="1" smtClean="0"/>
              <a:t>osmolarity</a:t>
            </a:r>
            <a:endParaRPr lang="en-US" dirty="0" smtClean="0"/>
          </a:p>
          <a:p>
            <a:pPr eaLnBrk="1" hangingPunct="1"/>
            <a:r>
              <a:rPr lang="en-US" dirty="0" smtClean="0"/>
              <a:t>S/S:</a:t>
            </a:r>
          </a:p>
          <a:p>
            <a:pPr lvl="1" eaLnBrk="1" hangingPunct="1"/>
            <a:r>
              <a:rPr lang="en-US" dirty="0" err="1" smtClean="0"/>
              <a:t>Dilutional</a:t>
            </a:r>
            <a:r>
              <a:rPr lang="en-US" dirty="0" smtClean="0"/>
              <a:t> </a:t>
            </a:r>
            <a:r>
              <a:rPr lang="en-US" dirty="0" err="1" smtClean="0"/>
              <a:t>hyponatremia</a:t>
            </a:r>
            <a:endParaRPr lang="en-US" dirty="0" smtClean="0"/>
          </a:p>
          <a:p>
            <a:pPr lvl="1" eaLnBrk="1" hangingPunct="1"/>
            <a:r>
              <a:rPr lang="en-US" dirty="0" smtClean="0"/>
              <a:t>Fluid retention</a:t>
            </a:r>
          </a:p>
          <a:p>
            <a:pPr lvl="1" eaLnBrk="1" hangingPunct="1"/>
            <a:r>
              <a:rPr lang="en-US" dirty="0" err="1" smtClean="0"/>
              <a:t>Hypochloremia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Nl</a:t>
            </a:r>
            <a:r>
              <a:rPr lang="en-US" dirty="0" smtClean="0"/>
              <a:t> renal function, &lt;U/O</a:t>
            </a:r>
          </a:p>
          <a:p>
            <a:pPr lvl="1" eaLnBrk="1" hangingPunct="1"/>
            <a:r>
              <a:rPr lang="en-US" dirty="0" smtClean="0"/>
              <a:t>Concentrated urine</a:t>
            </a:r>
          </a:p>
          <a:p>
            <a:pPr lvl="1" eaLnBrk="1" hangingPunct="1"/>
            <a:r>
              <a:rPr lang="en-US" dirty="0" smtClean="0"/>
              <a:t>Serum </a:t>
            </a:r>
            <a:r>
              <a:rPr lang="en-US" dirty="0" err="1" smtClean="0"/>
              <a:t>hypoosmolality</a:t>
            </a:r>
            <a:endParaRPr lang="en-US" dirty="0" smtClean="0"/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S/S: cerebral edema, lethargy, confusion, seizures, coma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Disorders of the Anterior Pituitary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Growth hormone (GH)</a:t>
            </a:r>
          </a:p>
          <a:p>
            <a:pPr lvl="1" eaLnBrk="1" hangingPunct="1"/>
            <a:r>
              <a:rPr lang="en-US" dirty="0" smtClean="0"/>
              <a:t>Promotes protein synthesis</a:t>
            </a:r>
          </a:p>
          <a:p>
            <a:pPr lvl="1" eaLnBrk="1" hangingPunct="1"/>
            <a:r>
              <a:rPr lang="en-US" dirty="0" smtClean="0"/>
              <a:t>Mobilizes glucose &amp; free fatty acids</a:t>
            </a:r>
          </a:p>
          <a:p>
            <a:pPr lvl="1" eaLnBrk="1" hangingPunct="1"/>
            <a:r>
              <a:rPr lang="en-US" dirty="0" smtClean="0"/>
              <a:t>Overproduction almost always caused by benign tumor (adenoma)</a:t>
            </a:r>
          </a:p>
        </p:txBody>
      </p:sp>
      <p:pic>
        <p:nvPicPr>
          <p:cNvPr id="11268" name="Content Placeholder 4" descr="pituitary_gland pic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057400"/>
            <a:ext cx="3575050" cy="32639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Causes of SIADH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Malignant Tumors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Sm cell lung CA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Prostate, colorectal, thymus CA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Pancreatic CA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CNS Disorders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Brain tumors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Lupus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Infections: meningitis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Head injury: skull fx, subdual hematoma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Misc conditions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HIV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Lung infection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hypothyroidism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Drug therapy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Oxytocin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Thiazide diuretics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SSRIs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Tricyclic antidepressants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opioids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Diagnostic studies &amp; Treatment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Simultaneous measurements of urine and serum osmolality</a:t>
            </a:r>
          </a:p>
          <a:p>
            <a:pPr eaLnBrk="1" hangingPunct="1"/>
            <a:r>
              <a:rPr lang="en-US" smtClean="0"/>
              <a:t>Na &lt;134 mEq/L</a:t>
            </a:r>
          </a:p>
          <a:p>
            <a:pPr eaLnBrk="1" hangingPunct="1"/>
            <a:r>
              <a:rPr lang="en-US" smtClean="0"/>
              <a:t>Urine specific gravity &gt; 1.005</a:t>
            </a:r>
          </a:p>
          <a:p>
            <a:pPr eaLnBrk="1" hangingPunct="1"/>
            <a:r>
              <a:rPr lang="en-US" smtClean="0"/>
              <a:t>Serum osmolality &lt; 280 mOsm/kg (280 mmol/kg)</a:t>
            </a:r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Treatment</a:t>
            </a:r>
          </a:p>
          <a:p>
            <a:pPr lvl="1" eaLnBrk="1" hangingPunct="1"/>
            <a:r>
              <a:rPr lang="en-US" dirty="0" smtClean="0"/>
              <a:t>Treat underlying cause</a:t>
            </a:r>
          </a:p>
          <a:p>
            <a:pPr lvl="1" eaLnBrk="1" hangingPunct="1"/>
            <a:r>
              <a:rPr lang="en-US" dirty="0" smtClean="0"/>
              <a:t>Restore </a:t>
            </a:r>
            <a:r>
              <a:rPr lang="en-US" dirty="0" err="1" smtClean="0"/>
              <a:t>nl</a:t>
            </a:r>
            <a:r>
              <a:rPr lang="en-US" dirty="0" smtClean="0"/>
              <a:t> fluid volume &amp; </a:t>
            </a:r>
            <a:r>
              <a:rPr lang="en-US" dirty="0" err="1" smtClean="0"/>
              <a:t>osmolality</a:t>
            </a:r>
            <a:endParaRPr lang="en-US" dirty="0" smtClean="0"/>
          </a:p>
          <a:p>
            <a:pPr lvl="1" eaLnBrk="1" hangingPunct="1"/>
            <a:r>
              <a:rPr lang="en-US" dirty="0" smtClean="0"/>
              <a:t>Restrict fluids to 800-1000cc/day if Na &gt;125 </a:t>
            </a:r>
            <a:r>
              <a:rPr lang="en-US" dirty="0" err="1" smtClean="0"/>
              <a:t>mEq</a:t>
            </a:r>
            <a:r>
              <a:rPr lang="en-US" dirty="0" smtClean="0"/>
              <a:t>/L &amp; </a:t>
            </a:r>
            <a:r>
              <a:rPr lang="en-US" dirty="0" err="1" smtClean="0"/>
              <a:t>Lasix</a:t>
            </a:r>
            <a:endParaRPr lang="en-US" dirty="0" smtClean="0"/>
          </a:p>
          <a:p>
            <a:pPr lvl="1" eaLnBrk="1" hangingPunct="1"/>
            <a:r>
              <a:rPr lang="en-US" dirty="0" smtClean="0"/>
              <a:t>Serum Na &lt;120 </a:t>
            </a:r>
            <a:r>
              <a:rPr lang="en-US" dirty="0" err="1" smtClean="0"/>
              <a:t>mEq</a:t>
            </a:r>
            <a:r>
              <a:rPr lang="en-US" dirty="0" smtClean="0"/>
              <a:t>/L, seizures can occur, </a:t>
            </a:r>
            <a:r>
              <a:rPr lang="en-US" dirty="0" err="1" smtClean="0"/>
              <a:t>tx</a:t>
            </a:r>
            <a:r>
              <a:rPr lang="en-US" dirty="0" smtClean="0"/>
              <a:t> with hypertonic Na+ solution (3%-5%) slowly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Diabetes Insipidus (DI)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Deficiency of production or secretion of ADH OR a decreased renal response to AHD</a:t>
            </a:r>
          </a:p>
          <a:p>
            <a:pPr eaLnBrk="1" hangingPunct="1"/>
            <a:r>
              <a:rPr lang="en-US" dirty="0" smtClean="0"/>
              <a:t>Results in fluid &amp; electrolyte imbalances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Types of DI</a:t>
            </a:r>
          </a:p>
          <a:p>
            <a:pPr lvl="1" eaLnBrk="1" hangingPunct="1"/>
            <a:r>
              <a:rPr lang="en-US" dirty="0" smtClean="0"/>
              <a:t>Central DI (</a:t>
            </a:r>
            <a:r>
              <a:rPr lang="en-US" dirty="0" err="1" smtClean="0"/>
              <a:t>neurogenic</a:t>
            </a:r>
            <a:r>
              <a:rPr lang="en-US" dirty="0" smtClean="0"/>
              <a:t> DI)</a:t>
            </a:r>
          </a:p>
          <a:p>
            <a:pPr lvl="1" eaLnBrk="1" hangingPunct="1"/>
            <a:r>
              <a:rPr lang="en-US" dirty="0" err="1" smtClean="0"/>
              <a:t>Nephrogenic</a:t>
            </a:r>
            <a:r>
              <a:rPr lang="en-US" dirty="0" smtClean="0"/>
              <a:t> DI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Pathophysiology of 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Decreased ADH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Decrease water absorption in renal tubules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Decreased intravascular fluid volume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Excessive urine output resulting in increased serum osmolality (hypernatremia)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Thyroid gland disorders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Thyroid hormones (T3 &amp; T 4) regulate energy metabolism and growth and development</a:t>
            </a:r>
          </a:p>
          <a:p>
            <a:pPr eaLnBrk="1" hangingPunct="1"/>
            <a:endParaRPr lang="en-US" smtClean="0"/>
          </a:p>
        </p:txBody>
      </p:sp>
      <p:pic>
        <p:nvPicPr>
          <p:cNvPr id="48132" name="Content Placeholder 4" descr="thyroid-g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133600"/>
            <a:ext cx="4279900" cy="36798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Thyroid enlargement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Goiter—hypertrophy &amp; enlargement of thyroid gland</a:t>
            </a:r>
          </a:p>
          <a:p>
            <a:pPr eaLnBrk="1" hangingPunct="1"/>
            <a:r>
              <a:rPr lang="en-US" smtClean="0"/>
              <a:t>Caused by excess TSH stimulation</a:t>
            </a:r>
          </a:p>
          <a:p>
            <a:pPr eaLnBrk="1" hangingPunct="1"/>
            <a:r>
              <a:rPr lang="en-US" smtClean="0"/>
              <a:t>Can be caused by inadequate circulating thyroid hormones</a:t>
            </a:r>
          </a:p>
          <a:p>
            <a:pPr eaLnBrk="1" hangingPunct="1"/>
            <a:endParaRPr lang="en-US" smtClean="0"/>
          </a:p>
        </p:txBody>
      </p:sp>
      <p:pic>
        <p:nvPicPr>
          <p:cNvPr id="49156" name="Content Placeholder 4" descr="Goiter-Wo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Thyroid enlargement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Found in pts with Graves’ disease</a:t>
            </a:r>
          </a:p>
          <a:p>
            <a:pPr eaLnBrk="1" hangingPunct="1"/>
            <a:r>
              <a:rPr lang="en-US" smtClean="0"/>
              <a:t>Persons that live in a iodine-deficient area (endemic goiter)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Surgery is used to remove large goiters</a:t>
            </a:r>
          </a:p>
        </p:txBody>
      </p:sp>
      <p:pic>
        <p:nvPicPr>
          <p:cNvPr id="50180" name="Content Placeholder 4" descr="goi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905000"/>
            <a:ext cx="2840038" cy="39227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Enlargement of the thyroid gland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TSH &amp; T4 levels are used to determine if goiter is associated with hyper-/hypo- or normal thyroid function</a:t>
            </a:r>
          </a:p>
          <a:p>
            <a:pPr eaLnBrk="1" hangingPunct="1"/>
            <a:r>
              <a:rPr lang="en-US" smtClean="0"/>
              <a:t>Check thyroid antibodies to assess for thyroiditis</a:t>
            </a:r>
          </a:p>
        </p:txBody>
      </p:sp>
      <p:pic>
        <p:nvPicPr>
          <p:cNvPr id="51204" name="Content Placeholder 4" descr="goiter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95400"/>
            <a:ext cx="4114800" cy="2683042"/>
          </a:xfrm>
        </p:spPr>
      </p:pic>
      <p:pic>
        <p:nvPicPr>
          <p:cNvPr id="5" name="Content Placeholder 4" descr="benign_thyroid nodul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41576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Treatment of Nodules</a:t>
            </a:r>
            <a:endParaRPr lang="en-US" dirty="0"/>
          </a:p>
        </p:txBody>
      </p:sp>
      <p:pic>
        <p:nvPicPr>
          <p:cNvPr id="53251" name="Content Placeholder 4" descr="benign_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057400"/>
            <a:ext cx="3492500" cy="2574925"/>
          </a:xfrm>
        </p:spPr>
      </p:pic>
      <p:sp>
        <p:nvSpPr>
          <p:cNvPr id="5325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 </a:t>
            </a:r>
          </a:p>
          <a:p>
            <a:pPr eaLnBrk="1" hangingPunct="1"/>
            <a:r>
              <a:rPr lang="en-US" smtClean="0"/>
              <a:t>CT</a:t>
            </a:r>
          </a:p>
          <a:p>
            <a:pPr eaLnBrk="1" hangingPunct="1"/>
            <a:r>
              <a:rPr lang="en-US" smtClean="0"/>
              <a:t>MRI</a:t>
            </a:r>
          </a:p>
          <a:p>
            <a:pPr eaLnBrk="1" hangingPunct="1"/>
            <a:r>
              <a:rPr lang="en-US" smtClean="0"/>
              <a:t>Fine-needle aspiration (FNA)—one of the most effective methods to identify malignancy</a:t>
            </a:r>
          </a:p>
          <a:p>
            <a:pPr eaLnBrk="1" hangingPunct="1"/>
            <a:r>
              <a:rPr lang="en-US" smtClean="0"/>
              <a:t>Serum calcitonin (increased levels associated with CA)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Inflammation of thyroid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Chronic autoimmune thyroiditis (Hashimoto’s disease)—nl tissue replaced by lymphocytes &amp; fibrous tissue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Causes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Viral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Infection bacterial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Fungal infection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  <p:pic>
        <p:nvPicPr>
          <p:cNvPr id="55300" name="Content Placeholder 4" descr="thyroid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905000"/>
            <a:ext cx="4572000" cy="3657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Gigantism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children excessive secretion of GH</a:t>
            </a:r>
          </a:p>
          <a:p>
            <a:pPr eaLnBrk="1" hangingPunct="1"/>
            <a:r>
              <a:rPr lang="en-US" smtClean="0"/>
              <a:t>Occurs prior to closure of the epiphyses &amp; long bones still capable of longitudinal growth</a:t>
            </a:r>
          </a:p>
          <a:p>
            <a:pPr eaLnBrk="1" hangingPunct="1"/>
            <a:r>
              <a:rPr lang="en-US" smtClean="0"/>
              <a:t>Usually proportional</a:t>
            </a:r>
          </a:p>
          <a:p>
            <a:pPr eaLnBrk="1" hangingPunct="1"/>
            <a:r>
              <a:rPr lang="en-US" smtClean="0"/>
              <a:t>May grow as tall as 8 ft &amp; weigh &gt;300 lb</a:t>
            </a:r>
          </a:p>
        </p:txBody>
      </p:sp>
      <p:pic>
        <p:nvPicPr>
          <p:cNvPr id="12292" name="Content Placeholder 4" descr="igiant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371600"/>
            <a:ext cx="3690938" cy="484187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Dx studies &amp; management of thyroiditis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Dx studies</a:t>
            </a:r>
          </a:p>
          <a:p>
            <a:pPr lvl="1" eaLnBrk="1" hangingPunct="1"/>
            <a:r>
              <a:rPr lang="en-US" smtClean="0"/>
              <a:t>T3 &amp; T4 initially elevated and then may become depressed</a:t>
            </a:r>
          </a:p>
          <a:p>
            <a:pPr lvl="1" eaLnBrk="1" hangingPunct="1"/>
            <a:r>
              <a:rPr lang="en-US" smtClean="0"/>
              <a:t>TSH levels are low and then elevated</a:t>
            </a:r>
          </a:p>
          <a:p>
            <a:pPr lvl="1" eaLnBrk="1" hangingPunct="1"/>
            <a:r>
              <a:rPr lang="en-US" smtClean="0"/>
              <a:t>TSH high &amp; dec hormone levels in Hashimoto’s thyroiditis</a:t>
            </a:r>
          </a:p>
        </p:txBody>
      </p:sp>
      <p:pic>
        <p:nvPicPr>
          <p:cNvPr id="56324" name="Content Placeholder 4" descr="thyroiditis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209800"/>
            <a:ext cx="4056063" cy="27654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Treatment of thyroiditis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Recovery may take weeks or months</a:t>
            </a:r>
          </a:p>
          <a:p>
            <a:pPr eaLnBrk="1" hangingPunct="1"/>
            <a:r>
              <a:rPr lang="en-US" smtClean="0"/>
              <a:t>Antibiotics or surgical drainage</a:t>
            </a:r>
          </a:p>
          <a:p>
            <a:pPr eaLnBrk="1" hangingPunct="1"/>
            <a:r>
              <a:rPr lang="en-US" smtClean="0"/>
              <a:t>ASA or NSAIDS—if doesn’t respond in 50 hours, steriods as used</a:t>
            </a:r>
          </a:p>
          <a:p>
            <a:pPr eaLnBrk="1" hangingPunct="1"/>
            <a:r>
              <a:rPr lang="en-US" smtClean="0"/>
              <a:t>Propranolol (Inderal) or atenolol (Tenormin) for elevated heart rates</a:t>
            </a:r>
          </a:p>
        </p:txBody>
      </p:sp>
      <p:sp>
        <p:nvSpPr>
          <p:cNvPr id="5734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susceptible to Addison’s disease, pernicious anemia, Graves’ disease, gonadal failure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hyperthyroidism</a:t>
            </a:r>
            <a:endParaRPr lang="en-US" dirty="0"/>
          </a:p>
        </p:txBody>
      </p:sp>
      <p:pic>
        <p:nvPicPr>
          <p:cNvPr id="58371" name="Content Placeholder 4" descr="thyroid_parathyroi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05000"/>
            <a:ext cx="4381500" cy="3697288"/>
          </a:xfrm>
        </p:spPr>
      </p:pic>
      <p:sp>
        <p:nvSpPr>
          <p:cNvPr id="583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Hyperactivity of the thyroid gland with sustained increased in synthesis &amp; release of thyroid hormones</a:t>
            </a:r>
          </a:p>
          <a:p>
            <a:pPr eaLnBrk="1" hangingPunct="1"/>
            <a:r>
              <a:rPr lang="en-US" smtClean="0"/>
              <a:t>M&gt;W</a:t>
            </a:r>
          </a:p>
          <a:p>
            <a:pPr eaLnBrk="1" hangingPunct="1"/>
            <a:r>
              <a:rPr lang="en-US" smtClean="0"/>
              <a:t>Peaks in persons 20-40 yrs old</a:t>
            </a:r>
          </a:p>
          <a:p>
            <a:pPr eaLnBrk="1" hangingPunct="1"/>
            <a:r>
              <a:rPr lang="en-US" smtClean="0"/>
              <a:t>Most common type is Graves’ disease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Graves’ disease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Autoimmune disease</a:t>
            </a:r>
          </a:p>
          <a:p>
            <a:pPr eaLnBrk="1" hangingPunct="1"/>
            <a:r>
              <a:rPr lang="en-US" smtClean="0"/>
              <a:t>Unknown etiology</a:t>
            </a:r>
          </a:p>
          <a:p>
            <a:pPr eaLnBrk="1" hangingPunct="1"/>
            <a:r>
              <a:rPr lang="en-US" smtClean="0"/>
              <a:t>Excessive thyroid secretion &amp; thyroid enlargement</a:t>
            </a:r>
          </a:p>
          <a:p>
            <a:pPr eaLnBrk="1" hangingPunct="1"/>
            <a:r>
              <a:rPr lang="en-US" smtClean="0"/>
              <a:t>Precipitating factors: stressful life events, infection, insufficient iodine supply</a:t>
            </a:r>
          </a:p>
        </p:txBody>
      </p:sp>
      <p:sp>
        <p:nvSpPr>
          <p:cNvPr id="593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Remissions &amp; exacerbations</a:t>
            </a:r>
          </a:p>
          <a:p>
            <a:pPr eaLnBrk="1" hangingPunct="1"/>
            <a:r>
              <a:rPr lang="en-US" smtClean="0"/>
              <a:t>May progress to destruction of thyroid tissue</a:t>
            </a:r>
          </a:p>
          <a:p>
            <a:pPr eaLnBrk="1" hangingPunct="1"/>
            <a:r>
              <a:rPr lang="en-US" smtClean="0"/>
              <a:t>75% of all hyperthyroidism cases</a:t>
            </a:r>
          </a:p>
          <a:p>
            <a:pPr eaLnBrk="1" hangingPunct="1"/>
            <a:r>
              <a:rPr lang="en-US" smtClean="0"/>
              <a:t>Pt has antibodies to TSH receptor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Toxic nodular goiters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independent of TSH stimulation</a:t>
            </a:r>
          </a:p>
          <a:p>
            <a:pPr eaLnBrk="1" hangingPunct="1"/>
            <a:r>
              <a:rPr lang="en-US" i="1" smtClean="0"/>
              <a:t>Toxic </a:t>
            </a:r>
            <a:r>
              <a:rPr lang="en-US" smtClean="0"/>
              <a:t>if associated with hyperthyroidism</a:t>
            </a:r>
          </a:p>
          <a:p>
            <a:pPr eaLnBrk="1" hangingPunct="1"/>
            <a:r>
              <a:rPr lang="en-US" smtClean="0"/>
              <a:t>Multinodular goiter or solitary autonomous nodule</a:t>
            </a:r>
          </a:p>
          <a:p>
            <a:pPr eaLnBrk="1" hangingPunct="1"/>
            <a:r>
              <a:rPr lang="en-US" smtClean="0"/>
              <a:t>Benign follicular adenomas</a:t>
            </a:r>
          </a:p>
        </p:txBody>
      </p:sp>
      <p:sp>
        <p:nvSpPr>
          <p:cNvPr id="604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M=W</a:t>
            </a:r>
          </a:p>
          <a:p>
            <a:pPr eaLnBrk="1" hangingPunct="1"/>
            <a:r>
              <a:rPr lang="en-US" smtClean="0"/>
              <a:t>Seen peak &gt;40 yr of age</a:t>
            </a:r>
          </a:p>
          <a:p>
            <a:pPr eaLnBrk="1" hangingPunct="1"/>
            <a:r>
              <a:rPr lang="en-US" smtClean="0"/>
              <a:t>Nodules &gt;3 cm may result in clinical disease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Bruit present </a:t>
            </a:r>
          </a:p>
          <a:p>
            <a:pPr eaLnBrk="1" hangingPunct="1"/>
            <a:r>
              <a:rPr lang="en-US" smtClean="0"/>
              <a:t>Ophthalmopathy—abnl eye appearance or function</a:t>
            </a:r>
          </a:p>
          <a:p>
            <a:pPr eaLnBrk="1" hangingPunct="1"/>
            <a:r>
              <a:rPr lang="en-US" smtClean="0"/>
              <a:t>Exophthalmos—protrusion of eyeballs from orbits—20-40 % of pts</a:t>
            </a:r>
          </a:p>
          <a:p>
            <a:pPr eaLnBrk="1" hangingPunct="1"/>
            <a:r>
              <a:rPr lang="en-US" smtClean="0"/>
              <a:t>Usually bil, but unilateral or asymmetric</a:t>
            </a:r>
          </a:p>
        </p:txBody>
      </p:sp>
      <p:pic>
        <p:nvPicPr>
          <p:cNvPr id="61444" name="Content Placeholder 4" descr="exophthalm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0488" y="1600200"/>
            <a:ext cx="3298825" cy="47244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pic>
        <p:nvPicPr>
          <p:cNvPr id="62467" name="Content Placeholder 4" descr="exophthalmos st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05000"/>
            <a:ext cx="3352800" cy="3352800"/>
          </a:xfrm>
        </p:spPr>
      </p:pic>
      <p:sp>
        <p:nvSpPr>
          <p:cNvPr id="624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Weight loss</a:t>
            </a:r>
          </a:p>
          <a:p>
            <a:pPr eaLnBrk="1" hangingPunct="1"/>
            <a:r>
              <a:rPr lang="en-US" dirty="0" smtClean="0"/>
              <a:t>Apathy</a:t>
            </a:r>
          </a:p>
          <a:p>
            <a:pPr eaLnBrk="1" hangingPunct="1"/>
            <a:r>
              <a:rPr lang="en-US" dirty="0" smtClean="0"/>
              <a:t>Depression</a:t>
            </a:r>
          </a:p>
          <a:p>
            <a:pPr eaLnBrk="1" hangingPunct="1"/>
            <a:r>
              <a:rPr lang="en-US" dirty="0" smtClean="0"/>
              <a:t>Atrial fibrillations</a:t>
            </a:r>
          </a:p>
          <a:p>
            <a:pPr eaLnBrk="1" hangingPunct="1"/>
            <a:r>
              <a:rPr lang="en-US" dirty="0" smtClean="0"/>
              <a:t>Confusion</a:t>
            </a:r>
          </a:p>
          <a:p>
            <a:pPr eaLnBrk="1" hangingPunct="1"/>
            <a:r>
              <a:rPr lang="en-US" dirty="0" smtClean="0"/>
              <a:t>Increased nervousness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Diagnostic studies</a:t>
            </a:r>
            <a:endParaRPr lang="en-US" dirty="0"/>
          </a:p>
        </p:txBody>
      </p:sp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TSH—decreased</a:t>
            </a:r>
          </a:p>
          <a:p>
            <a:pPr eaLnBrk="1" hangingPunct="1"/>
            <a:r>
              <a:rPr lang="en-US" smtClean="0"/>
              <a:t>Elevated free T4 (free is the form of hormone that is biologically active)</a:t>
            </a:r>
          </a:p>
          <a:p>
            <a:pPr eaLnBrk="1" hangingPunct="1"/>
            <a:r>
              <a:rPr lang="en-US" smtClean="0"/>
              <a:t>RAIU (radioactive iodine uptake) test—Graves’ uptake 35-95%; thyroiditis uptake &lt; 2%)</a:t>
            </a:r>
          </a:p>
          <a:p>
            <a:pPr eaLnBrk="1" hangingPunct="1"/>
            <a:endParaRPr lang="en-US" smtClean="0"/>
          </a:p>
        </p:txBody>
      </p:sp>
      <p:sp>
        <p:nvSpPr>
          <p:cNvPr id="645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ECG</a:t>
            </a:r>
          </a:p>
          <a:p>
            <a:pPr eaLnBrk="1" hangingPunct="1"/>
            <a:r>
              <a:rPr lang="en-US" smtClean="0"/>
              <a:t>Ophthalmologic examination</a:t>
            </a:r>
          </a:p>
          <a:p>
            <a:pPr eaLnBrk="1" hangingPunct="1"/>
            <a:r>
              <a:rPr lang="en-US" smtClean="0"/>
              <a:t>TRH stimulation tests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Collaborative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Goal:  block adverse effects of hormones &amp; stop oversecretion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Iodine: used with other drugs to prepare for OR or tx of crisis—1-2 wks max effect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Antithyroid drugs: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Propylthiouracil (PTU)—has to be taken TID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Methimazole (Tapazole)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Total or subtotal thyroidectomy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B-adrenergic blockers—symptomatic relief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Propranolol (Inderal)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Atenolol (Tenormin)—used in pts with heart disease or asthma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Collaborative care</a:t>
            </a:r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Radioactive Iodine Therapy—treatment of choice for non-pregnant women; damages or destroys thyroid tissues; max effect seen in 2-3 months; post hypothyroidism seen in 80% of patients</a:t>
            </a:r>
          </a:p>
          <a:p>
            <a:pPr eaLnBrk="1" hangingPunct="1"/>
            <a:endParaRPr lang="en-US" smtClean="0"/>
          </a:p>
        </p:txBody>
      </p:sp>
      <p:sp>
        <p:nvSpPr>
          <p:cNvPr id="665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Nutritional therapy:</a:t>
            </a:r>
          </a:p>
          <a:p>
            <a:pPr lvl="1" eaLnBrk="1" hangingPunct="1"/>
            <a:r>
              <a:rPr lang="en-US" smtClean="0"/>
              <a:t>High-calories: 4000-5000 kcal/day</a:t>
            </a:r>
          </a:p>
          <a:p>
            <a:pPr lvl="1" eaLnBrk="1" hangingPunct="1"/>
            <a:r>
              <a:rPr lang="en-US" smtClean="0"/>
              <a:t>Six meals a day</a:t>
            </a:r>
          </a:p>
          <a:p>
            <a:pPr lvl="1" eaLnBrk="1" hangingPunct="1"/>
            <a:r>
              <a:rPr lang="en-US" smtClean="0"/>
              <a:t>Snacks high in carbs, protein</a:t>
            </a:r>
          </a:p>
          <a:p>
            <a:pPr lvl="1" eaLnBrk="1" hangingPunct="1"/>
            <a:r>
              <a:rPr lang="en-US" smtClean="0"/>
              <a:t>Particularly Vit A, B6, C &amp; thiamine</a:t>
            </a:r>
          </a:p>
          <a:p>
            <a:pPr lvl="1" eaLnBrk="1" hangingPunct="1"/>
            <a:r>
              <a:rPr lang="en-US" smtClean="0"/>
              <a:t>Avoid caffeine, high-fiber, highly seasoned foods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Acromegaly</a:t>
            </a:r>
            <a:endParaRPr lang="en-US" dirty="0"/>
          </a:p>
        </p:txBody>
      </p:sp>
      <p:pic>
        <p:nvPicPr>
          <p:cNvPr id="13315" name="Content Placeholder 4" descr="acromegaly%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05000"/>
            <a:ext cx="4598988" cy="3027363"/>
          </a:xfrm>
        </p:spPr>
      </p:pic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4343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In adults excessive secretion of GH stimulates IGF-1 (Liver). </a:t>
            </a:r>
            <a:r>
              <a:rPr lang="en-US" b="1" dirty="0" smtClean="0">
                <a:solidFill>
                  <a:srgbClr val="FF0000"/>
                </a:solidFill>
              </a:rPr>
              <a:t>NO negative feedback with tumor.</a:t>
            </a:r>
          </a:p>
          <a:p>
            <a:pPr eaLnBrk="1" hangingPunct="1"/>
            <a:r>
              <a:rPr lang="en-US" dirty="0" smtClean="0"/>
              <a:t>Overgrowth of bones &amp; soft tissues</a:t>
            </a:r>
          </a:p>
          <a:p>
            <a:pPr eaLnBrk="1" hangingPunct="1"/>
            <a:r>
              <a:rPr lang="en-US" dirty="0" smtClean="0"/>
              <a:t>Bones are unable to grow longer—instead grow thicker &amp; wider</a:t>
            </a:r>
          </a:p>
          <a:p>
            <a:pPr eaLnBrk="1" hangingPunct="1"/>
            <a:r>
              <a:rPr lang="en-US" dirty="0" smtClean="0"/>
              <a:t>Rare—3 out of every million</a:t>
            </a:r>
          </a:p>
          <a:p>
            <a:pPr eaLnBrk="1" hangingPunct="1"/>
            <a:r>
              <a:rPr lang="en-US" dirty="0" smtClean="0"/>
              <a:t>M=F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Common medical disorder in US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Insufficient circulating thyroid hormone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Primary—related to destruction of thyroid tissue or defective hormone synthesis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Can be transient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Secondary—related to pituitary disease or hypothalamic dysfunction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Most common cause iodine deficiency or atrophy thyroid gland (in US)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May results from tx of hyperthyroidism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i="1" dirty="0" smtClean="0"/>
              <a:t>Cretinism </a:t>
            </a:r>
            <a:r>
              <a:rPr lang="en-US" dirty="0" smtClean="0"/>
              <a:t>hypothyroidism in infancy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hypothyroidism</a:t>
            </a: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Cretinism—hypothyroidism that develops in infancy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All newborns are screened at birth for hypothyroidism</a:t>
            </a:r>
          </a:p>
        </p:txBody>
      </p:sp>
      <p:pic>
        <p:nvPicPr>
          <p:cNvPr id="70660" name="Content Placeholder 4" descr="cretin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600200"/>
            <a:ext cx="2576513" cy="434657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pic>
        <p:nvPicPr>
          <p:cNvPr id="71683" name="Content Placeholder 4" descr="thyroid glan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752600"/>
            <a:ext cx="4381500" cy="38115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S/S vary on severity of deficiency, age onset, patient’s age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Nonspecific slowing of body processes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S/S occur over months or years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Long-termed effects more pronounced in neurologic, GI, cardiovascular, reproductive &amp; hematologic sytems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pic>
        <p:nvPicPr>
          <p:cNvPr id="72707" name="Content Placeholder 4" descr="cat pi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057400"/>
            <a:ext cx="4441825" cy="2965450"/>
          </a:xfrm>
        </p:spPr>
      </p:pic>
      <p:sp>
        <p:nvSpPr>
          <p:cNvPr id="727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Fatigue</a:t>
            </a:r>
          </a:p>
          <a:p>
            <a:pPr eaLnBrk="1" hangingPunct="1"/>
            <a:r>
              <a:rPr lang="en-US" smtClean="0"/>
              <a:t>Lethargy</a:t>
            </a:r>
          </a:p>
          <a:p>
            <a:pPr eaLnBrk="1" hangingPunct="1"/>
            <a:r>
              <a:rPr lang="en-US" smtClean="0"/>
              <a:t>Somnolence</a:t>
            </a:r>
          </a:p>
          <a:p>
            <a:pPr eaLnBrk="1" hangingPunct="1"/>
            <a:r>
              <a:rPr lang="en-US" smtClean="0"/>
              <a:t>Decreased initiative</a:t>
            </a:r>
          </a:p>
          <a:p>
            <a:pPr eaLnBrk="1" hangingPunct="1"/>
            <a:r>
              <a:rPr lang="en-US" smtClean="0"/>
              <a:t>Slowed speech</a:t>
            </a:r>
          </a:p>
          <a:p>
            <a:pPr eaLnBrk="1" hangingPunct="1"/>
            <a:r>
              <a:rPr lang="en-US" smtClean="0"/>
              <a:t>Depressed appearance</a:t>
            </a:r>
          </a:p>
          <a:p>
            <a:pPr eaLnBrk="1" hangingPunct="1"/>
            <a:r>
              <a:rPr lang="en-US" smtClean="0"/>
              <a:t>Increased sleeping</a:t>
            </a:r>
          </a:p>
          <a:p>
            <a:pPr eaLnBrk="1" hangingPunct="1"/>
            <a:r>
              <a:rPr lang="en-US" smtClean="0"/>
              <a:t>Anemia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737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Decreased cardiac output</a:t>
            </a:r>
          </a:p>
          <a:p>
            <a:pPr eaLnBrk="1" hangingPunct="1"/>
            <a:r>
              <a:rPr lang="en-US" smtClean="0"/>
              <a:t>Decreased cardiac contractility</a:t>
            </a:r>
          </a:p>
          <a:p>
            <a:pPr eaLnBrk="1" hangingPunct="1"/>
            <a:r>
              <a:rPr lang="en-US" smtClean="0"/>
              <a:t>Bruise easily</a:t>
            </a:r>
          </a:p>
          <a:p>
            <a:pPr eaLnBrk="1" hangingPunct="1"/>
            <a:r>
              <a:rPr lang="en-US" smtClean="0"/>
              <a:t>Constipation</a:t>
            </a:r>
          </a:p>
          <a:p>
            <a:pPr eaLnBrk="1" hangingPunct="1"/>
            <a:r>
              <a:rPr lang="en-US" smtClean="0"/>
              <a:t>Cold intolerance</a:t>
            </a:r>
          </a:p>
          <a:p>
            <a:pPr eaLnBrk="1" hangingPunct="1"/>
            <a:r>
              <a:rPr lang="en-US" smtClean="0"/>
              <a:t>Hair loss</a:t>
            </a:r>
          </a:p>
          <a:p>
            <a:pPr eaLnBrk="1" hangingPunct="1"/>
            <a:r>
              <a:rPr lang="en-US" smtClean="0"/>
              <a:t>Dry, course skin</a:t>
            </a:r>
          </a:p>
          <a:p>
            <a:pPr eaLnBrk="1" hangingPunct="1"/>
            <a:endParaRPr lang="en-US" smtClean="0"/>
          </a:p>
        </p:txBody>
      </p:sp>
      <p:sp>
        <p:nvSpPr>
          <p:cNvPr id="737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 gain</a:t>
            </a:r>
          </a:p>
          <a:p>
            <a:pPr eaLnBrk="1" hangingPunct="1"/>
            <a:r>
              <a:rPr lang="en-US" smtClean="0"/>
              <a:t>Brittle nails</a:t>
            </a:r>
          </a:p>
          <a:p>
            <a:pPr eaLnBrk="1" hangingPunct="1"/>
            <a:r>
              <a:rPr lang="en-US" smtClean="0"/>
              <a:t>Muscle weakness &amp; swelling</a:t>
            </a:r>
          </a:p>
          <a:p>
            <a:pPr eaLnBrk="1" hangingPunct="1"/>
            <a:r>
              <a:rPr lang="en-US" smtClean="0"/>
              <a:t>Hoarseness</a:t>
            </a:r>
          </a:p>
          <a:p>
            <a:pPr eaLnBrk="1" hangingPunct="1"/>
            <a:r>
              <a:rPr lang="en-US" smtClean="0"/>
              <a:t>Menorrhagia</a:t>
            </a:r>
          </a:p>
          <a:p>
            <a:pPr eaLnBrk="1" hangingPunct="1"/>
            <a:r>
              <a:rPr lang="en-US" smtClean="0"/>
              <a:t>Myxedema—occurs with long-standing hypothyroidism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pic>
        <p:nvPicPr>
          <p:cNvPr id="74755" name="Content Placeholder 4" descr="facial myxedema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3154363" cy="4457700"/>
          </a:xfrm>
        </p:spPr>
      </p:pic>
      <p:sp>
        <p:nvSpPr>
          <p:cNvPr id="747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Puffiness</a:t>
            </a:r>
          </a:p>
          <a:p>
            <a:pPr eaLnBrk="1" hangingPunct="1"/>
            <a:r>
              <a:rPr lang="en-US" smtClean="0"/>
              <a:t>Periorbital edema</a:t>
            </a:r>
          </a:p>
          <a:p>
            <a:pPr eaLnBrk="1" hangingPunct="1"/>
            <a:r>
              <a:rPr lang="en-US" smtClean="0"/>
              <a:t>Masklike effect</a:t>
            </a:r>
          </a:p>
          <a:p>
            <a:pPr eaLnBrk="1" hangingPunct="1"/>
            <a:r>
              <a:rPr lang="en-US" smtClean="0"/>
              <a:t>Coarse, sparse hair</a:t>
            </a:r>
          </a:p>
          <a:p>
            <a:pPr eaLnBrk="1" hangingPunct="1"/>
            <a:r>
              <a:rPr lang="en-US" smtClean="0"/>
              <a:t>Dull, puffy skin</a:t>
            </a:r>
          </a:p>
          <a:p>
            <a:pPr eaLnBrk="1" hangingPunct="1"/>
            <a:r>
              <a:rPr lang="en-US" smtClean="0"/>
              <a:t>Prominent tongue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myxedema</a:t>
            </a:r>
            <a:endParaRPr lang="en-US" dirty="0"/>
          </a:p>
        </p:txBody>
      </p:sp>
      <p:pic>
        <p:nvPicPr>
          <p:cNvPr id="75779" name="Content Placeholder 4" descr="myxedem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3438" y="1709738"/>
            <a:ext cx="3133725" cy="4505325"/>
          </a:xfrm>
        </p:spPr>
      </p:pic>
      <p:pic>
        <p:nvPicPr>
          <p:cNvPr id="75780" name="Content Placeholder 5" descr="severe myx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86000"/>
            <a:ext cx="4032250" cy="3024188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Complications of hypothyroidism</a:t>
            </a:r>
            <a:endParaRPr 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Myxedema coma:</a:t>
            </a:r>
          </a:p>
          <a:p>
            <a:pPr lvl="1" eaLnBrk="1" hangingPunct="1"/>
            <a:r>
              <a:rPr lang="en-US" smtClean="0"/>
              <a:t>Medical emergency</a:t>
            </a:r>
          </a:p>
          <a:p>
            <a:pPr lvl="1" eaLnBrk="1" hangingPunct="1"/>
            <a:r>
              <a:rPr lang="en-US" smtClean="0"/>
              <a:t>Mental drowsiness, lethargy &amp; sluggishness may progress to a grossly impaired LOC</a:t>
            </a:r>
          </a:p>
          <a:p>
            <a:pPr lvl="1" eaLnBrk="1" hangingPunct="1"/>
            <a:r>
              <a:rPr lang="en-US" smtClean="0"/>
              <a:t>Hypotension</a:t>
            </a:r>
          </a:p>
          <a:p>
            <a:pPr lvl="1" eaLnBrk="1" hangingPunct="1"/>
            <a:r>
              <a:rPr lang="en-US" smtClean="0"/>
              <a:t>Hypoventilation</a:t>
            </a:r>
          </a:p>
          <a:p>
            <a:pPr lvl="1" eaLnBrk="1" hangingPunct="1"/>
            <a:r>
              <a:rPr lang="en-US" smtClean="0"/>
              <a:t>Subnormal temperature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Testing &amp; treatment</a:t>
            </a:r>
            <a:endParaRPr lang="en-US" dirty="0"/>
          </a:p>
        </p:txBody>
      </p:sp>
      <p:sp>
        <p:nvSpPr>
          <p:cNvPr id="778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Serum TSH is high</a:t>
            </a:r>
          </a:p>
          <a:p>
            <a:pPr eaLnBrk="1" hangingPunct="1"/>
            <a:r>
              <a:rPr lang="en-US" smtClean="0"/>
              <a:t>Free T4</a:t>
            </a:r>
          </a:p>
          <a:p>
            <a:pPr eaLnBrk="1" hangingPunct="1"/>
            <a:r>
              <a:rPr lang="en-US" smtClean="0"/>
              <a:t>Hx &amp; physical</a:t>
            </a:r>
          </a:p>
          <a:p>
            <a:pPr eaLnBrk="1" hangingPunct="1"/>
            <a:r>
              <a:rPr lang="en-US" smtClean="0"/>
              <a:t>Cholesterol (elevated)</a:t>
            </a:r>
          </a:p>
          <a:p>
            <a:pPr eaLnBrk="1" hangingPunct="1"/>
            <a:r>
              <a:rPr lang="en-US" smtClean="0"/>
              <a:t>Triglycerides (elevated)</a:t>
            </a:r>
          </a:p>
          <a:p>
            <a:pPr eaLnBrk="1" hangingPunct="1"/>
            <a:r>
              <a:rPr lang="en-US" smtClean="0"/>
              <a:t>CBC (anemia)</a:t>
            </a:r>
          </a:p>
          <a:p>
            <a:pPr eaLnBrk="1" hangingPunct="1"/>
            <a:r>
              <a:rPr lang="en-US" smtClean="0"/>
              <a:t>CK (increased)</a:t>
            </a:r>
          </a:p>
          <a:p>
            <a:pPr eaLnBrk="1" hangingPunct="1"/>
            <a:endParaRPr lang="en-US" smtClean="0"/>
          </a:p>
        </p:txBody>
      </p:sp>
      <p:sp>
        <p:nvSpPr>
          <p:cNvPr id="778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Levothyroxin (Synthroid)</a:t>
            </a:r>
          </a:p>
          <a:p>
            <a:pPr lvl="1" eaLnBrk="1" hangingPunct="1"/>
            <a:r>
              <a:rPr lang="en-US" smtClean="0"/>
              <a:t>Levels are checked in 4-6 wks and dosage adjusted</a:t>
            </a:r>
          </a:p>
          <a:p>
            <a:pPr lvl="1" eaLnBrk="1" hangingPunct="1"/>
            <a:r>
              <a:rPr lang="en-US" smtClean="0"/>
              <a:t>Take meds regularly</a:t>
            </a:r>
          </a:p>
          <a:p>
            <a:pPr lvl="1" eaLnBrk="1" hangingPunct="1"/>
            <a:r>
              <a:rPr lang="en-US" smtClean="0"/>
              <a:t>Lifelong treatment</a:t>
            </a:r>
          </a:p>
          <a:p>
            <a:pPr lvl="1" eaLnBrk="1" hangingPunct="1"/>
            <a:r>
              <a:rPr lang="en-US" smtClean="0"/>
              <a:t>Monitor pts with CAD</a:t>
            </a:r>
          </a:p>
          <a:p>
            <a:pPr lvl="1" eaLnBrk="1" hangingPunct="1"/>
            <a:r>
              <a:rPr lang="en-US" smtClean="0"/>
              <a:t>Monitor HR &amp; report to HCP &gt;100 bpm</a:t>
            </a:r>
          </a:p>
          <a:p>
            <a:pPr lvl="1" eaLnBrk="1" hangingPunct="1"/>
            <a:r>
              <a:rPr lang="en-US" smtClean="0"/>
              <a:t>Promptly report chest pain, weight loss, insomnia, nervousness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Expected outcomes</a:t>
            </a:r>
            <a:endParaRPr lang="en-US" dirty="0"/>
          </a:p>
        </p:txBody>
      </p:sp>
      <p:sp>
        <p:nvSpPr>
          <p:cNvPr id="7885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Adhere to lifelong therapy</a:t>
            </a:r>
          </a:p>
          <a:p>
            <a:pPr eaLnBrk="1" hangingPunct="1"/>
            <a:r>
              <a:rPr lang="en-US" smtClean="0"/>
              <a:t>Have relief from symptoms</a:t>
            </a:r>
          </a:p>
          <a:p>
            <a:pPr eaLnBrk="1" hangingPunct="1"/>
            <a:r>
              <a:rPr lang="en-US" smtClean="0"/>
              <a:t>Maintain an euthyroid state as evidenced by nl TSH levels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Severe myxedema of leg</a:t>
            </a:r>
            <a:r>
              <a:rPr lang="en-US" smtClean="0">
                <a:sym typeface="Wingdings" pitchFamily="2" charset="2"/>
              </a:rPr>
              <a:t></a:t>
            </a:r>
            <a:endParaRPr lang="en-US" smtClean="0"/>
          </a:p>
        </p:txBody>
      </p:sp>
      <p:pic>
        <p:nvPicPr>
          <p:cNvPr id="78852" name="Content Placeholder 4" descr="severe myx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4343400"/>
            <a:ext cx="3008313" cy="19621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Continued Clinical Manifestations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 disturbances &amp; HA from pressure of tumor</a:t>
            </a:r>
          </a:p>
          <a:p>
            <a:pPr eaLnBrk="1" hangingPunct="1"/>
            <a:r>
              <a:rPr lang="en-US" smtClean="0"/>
              <a:t>Hyperglycemia</a:t>
            </a:r>
          </a:p>
          <a:p>
            <a:pPr eaLnBrk="1" hangingPunct="1"/>
            <a:r>
              <a:rPr lang="en-US" smtClean="0"/>
              <a:t>Predisposes to atherosclerosis</a:t>
            </a:r>
          </a:p>
          <a:p>
            <a:pPr eaLnBrk="1" hangingPunct="1"/>
            <a:r>
              <a:rPr lang="en-US" smtClean="0"/>
              <a:t>Untreated causes angina, HTN, lt ventricular hypertrophy, cardiomegaly</a:t>
            </a:r>
          </a:p>
        </p:txBody>
      </p:sp>
      <p:pic>
        <p:nvPicPr>
          <p:cNvPr id="15364" name="Content Placeholder 4" descr="acromegaly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6663" y="1600200"/>
            <a:ext cx="3546475" cy="47244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Disorders of the adrenal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Main classifications of adrenal cortex steriod hormones: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Mineralocorticoid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Regulates K+ &amp; sodium balance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Androgen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Contribute to growth &amp; development in males/females &amp; sexual activity in adult women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Glucocorticoid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Cortisol is primary one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regulate metabolism, increase glu levels, critical in physiologic stress response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Cushing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Caused by excess of corticosteriods, more specifically: glucocorticoids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Hyperfunction of adrenal cortex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Women&gt;Men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20-40 yrs age group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Other causes: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ACTH-secreting pituitary tumor (Cushing’s disease)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Cortisol-secreting neoplasm in adrenal cortex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Prolonged high doses of corticosteriods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CA of lungs or malignant growth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 of Cushing</a:t>
            </a: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Thin, fragile skin</a:t>
            </a:r>
          </a:p>
          <a:p>
            <a:pPr eaLnBrk="1" hangingPunct="1"/>
            <a:r>
              <a:rPr lang="en-US" smtClean="0"/>
              <a:t>Poor wound healing</a:t>
            </a:r>
          </a:p>
          <a:p>
            <a:pPr eaLnBrk="1" hangingPunct="1"/>
            <a:r>
              <a:rPr lang="en-US" smtClean="0"/>
              <a:t>Acne—red cheeks</a:t>
            </a:r>
          </a:p>
          <a:p>
            <a:pPr eaLnBrk="1" hangingPunct="1"/>
            <a:r>
              <a:rPr lang="en-US" smtClean="0"/>
              <a:t>Purplish red striae</a:t>
            </a:r>
          </a:p>
          <a:p>
            <a:pPr eaLnBrk="1" hangingPunct="1"/>
            <a:r>
              <a:rPr lang="en-US" smtClean="0"/>
              <a:t>Bruises</a:t>
            </a:r>
          </a:p>
          <a:p>
            <a:pPr eaLnBrk="1" hangingPunct="1"/>
            <a:r>
              <a:rPr lang="en-US" smtClean="0"/>
              <a:t>Fat deposits on back of neck &amp; shoulders (buffalo hump)</a:t>
            </a:r>
          </a:p>
        </p:txBody>
      </p:sp>
      <p:pic>
        <p:nvPicPr>
          <p:cNvPr id="81924" name="Content Placeholder 4" descr="cushings syndrome purple stria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87588"/>
            <a:ext cx="4343400" cy="334962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 of Cushing</a:t>
            </a:r>
            <a:endParaRPr lang="en-US" dirty="0"/>
          </a:p>
        </p:txBody>
      </p:sp>
      <p:pic>
        <p:nvPicPr>
          <p:cNvPr id="82947" name="Content Placeholder 4" descr="cushings 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538" y="1600200"/>
            <a:ext cx="3565525" cy="4724400"/>
          </a:xfrm>
        </p:spPr>
      </p:pic>
      <p:sp>
        <p:nvSpPr>
          <p:cNvPr id="829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 extremities with muscle atrophy</a:t>
            </a:r>
          </a:p>
          <a:p>
            <a:pPr eaLnBrk="1" hangingPunct="1"/>
            <a:r>
              <a:rPr lang="en-US" smtClean="0"/>
              <a:t>Pendulous abd</a:t>
            </a:r>
          </a:p>
          <a:p>
            <a:pPr eaLnBrk="1" hangingPunct="1"/>
            <a:r>
              <a:rPr lang="en-US" smtClean="0"/>
              <a:t>Ecchymosis—easy bruising</a:t>
            </a:r>
          </a:p>
          <a:p>
            <a:pPr eaLnBrk="1" hangingPunct="1"/>
            <a:r>
              <a:rPr lang="en-US" smtClean="0"/>
              <a:t>Weight gain</a:t>
            </a:r>
          </a:p>
          <a:p>
            <a:pPr eaLnBrk="1" hangingPunct="1"/>
            <a:r>
              <a:rPr lang="en-US" smtClean="0"/>
              <a:t>Increased body &amp; facial hair</a:t>
            </a:r>
          </a:p>
          <a:p>
            <a:pPr eaLnBrk="1" hangingPunct="1"/>
            <a:r>
              <a:rPr lang="en-US" smtClean="0"/>
              <a:t>Supraclavicular fat pads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 of cushing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Rounding of face (moon face)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HTN, edema of extremities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Inhibition of immune response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Sodium/water retention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This infant had a 3 pound weight gain in 1 day</a:t>
            </a:r>
            <a:r>
              <a:rPr lang="en-US" dirty="0" smtClean="0">
                <a:sym typeface="Wingdings" pitchFamily="2" charset="2"/>
              </a:rPr>
              <a:t>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83972" name="Content Placeholder 4" descr="cushings in pe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362200"/>
            <a:ext cx="4400550" cy="3100388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Diagnostic studies for cushing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24-hr urine for free cortisol (50-100 mcg/day)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Plasma cortisol levels may be elevated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High-dose dexamethasone suppression test (false-positive results with depression, acute stress, active alcoholics)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CBC—leukocytosis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CMP—hyperglycemia, hypokalemia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Hypercalciuria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Plasma ACTH level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History and physical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Treatment of cushing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Adrenalectomy (open or laparoscopic)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If caused by steriod tx, taper &amp; discontinue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Drug therapy: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Metyropone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Mitotane (Lysodren)—”medical adrenalectomy”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Ketoconazole (Nizoral)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Aminoglutethimide (Cytadren)</a:t>
            </a:r>
            <a:endParaRPr lang="en-US" dirty="0"/>
          </a:p>
        </p:txBody>
      </p:sp>
      <p:pic>
        <p:nvPicPr>
          <p:cNvPr id="86020" name="Content Placeholder 4" descr="adrenal glan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28800"/>
            <a:ext cx="3825875" cy="3914775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Hypofunction of adrenal cortex—addison’s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All 3 classes of adrenal corticosteriods are reduced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Most common cause is autoimmune response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Other causes: AIDS, metastatic cancer, TB, infarction, fungal infections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M=W (JFK had Addison’s)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Occurs in &lt;60 yrs of age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89092" name="Content Placeholder 4" descr="JFK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133600"/>
            <a:ext cx="3756025" cy="2852738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 of addison’s</a:t>
            </a:r>
            <a:endParaRPr lang="en-US" dirty="0"/>
          </a:p>
        </p:txBody>
      </p:sp>
      <p:pic>
        <p:nvPicPr>
          <p:cNvPr id="90115" name="Content Placeholder 4" descr="AddisonDiseas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0"/>
            <a:ext cx="4000500" cy="2679700"/>
          </a:xfrm>
        </p:spPr>
      </p:pic>
      <p:sp>
        <p:nvSpPr>
          <p:cNvPr id="901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Bronzed or smoky hyperpigmentation of face, neck, hands (esp creases), buccal membranes, nipples, genitalia</a:t>
            </a:r>
          </a:p>
          <a:p>
            <a:pPr eaLnBrk="1" hangingPunct="1"/>
            <a:r>
              <a:rPr lang="en-US" smtClean="0"/>
              <a:t>Anemia, lymphocytosis</a:t>
            </a:r>
          </a:p>
          <a:p>
            <a:pPr eaLnBrk="1" hangingPunct="1"/>
            <a:r>
              <a:rPr lang="en-US" smtClean="0"/>
              <a:t>Depression</a:t>
            </a:r>
          </a:p>
          <a:p>
            <a:pPr eaLnBrk="1" hangingPunct="1"/>
            <a:r>
              <a:rPr lang="en-US" smtClean="0"/>
              <a:t>Delusions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 of addison’s</a:t>
            </a:r>
            <a:endParaRPr lang="en-US" dirty="0"/>
          </a:p>
        </p:txBody>
      </p:sp>
      <p:pic>
        <p:nvPicPr>
          <p:cNvPr id="91139" name="Content Placeholder 4" descr="addison's disea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05000"/>
            <a:ext cx="3006725" cy="3800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Fatigability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Tendency toward coexisting autoimmune diseases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N/V/D, abd pain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Hypotension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Vasodilation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Weight loss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Hyponatremia, dehydration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Progression of Acromegaly</a:t>
            </a:r>
            <a:endParaRPr lang="en-US" dirty="0"/>
          </a:p>
        </p:txBody>
      </p:sp>
      <p:pic>
        <p:nvPicPr>
          <p:cNvPr id="16387" name="Content Placeholder 3" descr="acromegal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447800"/>
            <a:ext cx="5364163" cy="4327525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Diagnostic studies &amp;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CT scan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MRI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ACTH-stimulations test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History &amp; physical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Plasma cortisol levels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Serum electrolytes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CBC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Urine for free cortisol (will be low)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Q day glucocorticoid (hydrocortisone) replacement (2/3 upon awakening &amp; 1/3 in evening)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Salt additives for excess heat or humidity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Daily mineralocorticoid in the am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Increased doses or cortisol for stress situations (OR, hospitalizations)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Side effects of corticosteroids</a:t>
            </a:r>
            <a:endParaRPr lang="en-US" dirty="0"/>
          </a:p>
        </p:txBody>
      </p:sp>
      <p:sp>
        <p:nvSpPr>
          <p:cNvPr id="952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Hypocalcemia R/T anti-vitamin D effect</a:t>
            </a:r>
          </a:p>
          <a:p>
            <a:pPr eaLnBrk="1" hangingPunct="1"/>
            <a:r>
              <a:rPr lang="en-US" smtClean="0"/>
              <a:t>Weakness &amp; skeletal muscle atrophy</a:t>
            </a:r>
          </a:p>
          <a:p>
            <a:pPr eaLnBrk="1" hangingPunct="1"/>
            <a:r>
              <a:rPr lang="en-US" smtClean="0"/>
              <a:t>Predisposition to peptic ulcer disease (PUD)</a:t>
            </a:r>
          </a:p>
          <a:p>
            <a:pPr eaLnBrk="1" hangingPunct="1"/>
            <a:r>
              <a:rPr lang="en-US" smtClean="0"/>
              <a:t>Hypokalemia </a:t>
            </a:r>
          </a:p>
          <a:p>
            <a:pPr eaLnBrk="1" hangingPunct="1"/>
            <a:r>
              <a:rPr lang="en-US" smtClean="0"/>
              <a:t>Mood &amp; behavior changes</a:t>
            </a:r>
          </a:p>
        </p:txBody>
      </p:sp>
      <p:sp>
        <p:nvSpPr>
          <p:cNvPr id="952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Predisposes to DM</a:t>
            </a:r>
          </a:p>
          <a:p>
            <a:pPr eaLnBrk="1" hangingPunct="1"/>
            <a:r>
              <a:rPr lang="en-US" smtClean="0"/>
              <a:t>Delayed healing</a:t>
            </a:r>
          </a:p>
          <a:p>
            <a:pPr eaLnBrk="1" hangingPunct="1"/>
            <a:r>
              <a:rPr lang="en-US" smtClean="0"/>
              <a:t>HTN</a:t>
            </a:r>
            <a:r>
              <a:rPr lang="en-US" smtClean="0">
                <a:sym typeface="Wingdings" pitchFamily="2" charset="2"/>
              </a:rPr>
              <a:t>predisposes to heart failure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Protein depletion predisposes to pathologic fx esp compression fx of vertebrae</a:t>
            </a:r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Complications of steriod therapy</a:t>
            </a:r>
            <a:endParaRPr lang="en-US" dirty="0"/>
          </a:p>
        </p:txBody>
      </p:sp>
      <p:sp>
        <p:nvSpPr>
          <p:cNvPr id="962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Steriods taken for longer than 1 week will suppress adrenal production</a:t>
            </a:r>
          </a:p>
          <a:p>
            <a:pPr eaLnBrk="1" hangingPunct="1"/>
            <a:r>
              <a:rPr lang="en-US" smtClean="0"/>
              <a:t>Always wean steriods, do not abruptly stop</a:t>
            </a:r>
          </a:p>
          <a:p>
            <a:pPr eaLnBrk="1" hangingPunct="1"/>
            <a:r>
              <a:rPr lang="en-US" smtClean="0"/>
              <a:t>Take early in the am with food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96260" name="Content Placeholder 4" descr="osteopor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133600"/>
            <a:ext cx="3343275" cy="33432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Progression of acromegaly</a:t>
            </a:r>
            <a:endParaRPr lang="en-US" dirty="0"/>
          </a:p>
        </p:txBody>
      </p:sp>
      <p:pic>
        <p:nvPicPr>
          <p:cNvPr id="17411" name="Content Placeholder 3" descr="acromegaly_classic_woma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7558088" cy="32591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Removal of tumor </a:t>
            </a:r>
            <a:r>
              <a:rPr lang="en-US" dirty="0" err="1" smtClean="0"/>
              <a:t>transsphenoidal</a:t>
            </a:r>
            <a:r>
              <a:rPr lang="en-US" dirty="0" smtClean="0"/>
              <a:t> approach</a:t>
            </a:r>
          </a:p>
          <a:p>
            <a:pPr eaLnBrk="1" hangingPunct="1"/>
            <a:r>
              <a:rPr lang="en-US" dirty="0" err="1" smtClean="0"/>
              <a:t>Hypophysectomy</a:t>
            </a:r>
            <a:r>
              <a:rPr lang="en-US" dirty="0" smtClean="0"/>
              <a:t>—removal of entire gland with lifetime hormone replacement </a:t>
            </a:r>
          </a:p>
        </p:txBody>
      </p:sp>
      <p:pic>
        <p:nvPicPr>
          <p:cNvPr id="19460" name="Content Placeholder 4" descr="transsphenoid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133600"/>
            <a:ext cx="3840163" cy="28797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Content Placeholder 4" descr="stereotactic head fra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52600"/>
            <a:ext cx="4583113" cy="3968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Head frame for stereotactic </a:t>
            </a:r>
            <a:r>
              <a:rPr lang="en-US" dirty="0" err="1" smtClean="0"/>
              <a:t>radiosurgery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682</TotalTime>
  <Words>2207</Words>
  <Application>Microsoft Office PowerPoint</Application>
  <PresentationFormat>On-screen Show (4:3)</PresentationFormat>
  <Paragraphs>424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Trek</vt:lpstr>
      <vt:lpstr>Endocrine Problems</vt:lpstr>
      <vt:lpstr>Disorders of the Anterior Pituitary</vt:lpstr>
      <vt:lpstr>Gigantism</vt:lpstr>
      <vt:lpstr>Acromegaly</vt:lpstr>
      <vt:lpstr>Continued Clinical Manifestations</vt:lpstr>
      <vt:lpstr>Progression of Acromegaly</vt:lpstr>
      <vt:lpstr>Progression of acromegaly</vt:lpstr>
      <vt:lpstr>PowerPoint Presentation</vt:lpstr>
      <vt:lpstr>PowerPoint Presentation</vt:lpstr>
      <vt:lpstr>Treatments</vt:lpstr>
      <vt:lpstr>Treatments</vt:lpstr>
      <vt:lpstr>Review question</vt:lpstr>
      <vt:lpstr>Answer</vt:lpstr>
      <vt:lpstr>Hypofunction of pituitary gland</vt:lpstr>
      <vt:lpstr>Etiology &amp; Pathophysiology</vt:lpstr>
      <vt:lpstr>Clinical Manifestations</vt:lpstr>
      <vt:lpstr>Syndrome of inappropriate antidiuretic hormone (SIADH)</vt:lpstr>
      <vt:lpstr>Pathophysiology of SIADH</vt:lpstr>
      <vt:lpstr>SIADH</vt:lpstr>
      <vt:lpstr>Causes of SIADH</vt:lpstr>
      <vt:lpstr>Diagnostic studies &amp; Treatment</vt:lpstr>
      <vt:lpstr>Diabetes Insipidus (DI)</vt:lpstr>
      <vt:lpstr>Pathophysiology of DI</vt:lpstr>
      <vt:lpstr>Thyroid gland disorders</vt:lpstr>
      <vt:lpstr>Thyroid enlargement</vt:lpstr>
      <vt:lpstr>Thyroid enlargement</vt:lpstr>
      <vt:lpstr>Enlargement of the thyroid gland</vt:lpstr>
      <vt:lpstr>Treatment of Nodules</vt:lpstr>
      <vt:lpstr>thyroiditis</vt:lpstr>
      <vt:lpstr>Dx studies &amp; management of thyroiditis</vt:lpstr>
      <vt:lpstr>Treatment of thyroiditis</vt:lpstr>
      <vt:lpstr>hyperthyroidism</vt:lpstr>
      <vt:lpstr>Graves’ disease</vt:lpstr>
      <vt:lpstr>Toxic nodular goiters</vt:lpstr>
      <vt:lpstr>Clinical manifestations</vt:lpstr>
      <vt:lpstr>Clinical manifestations</vt:lpstr>
      <vt:lpstr>Diagnostic studies</vt:lpstr>
      <vt:lpstr>Collaborative care</vt:lpstr>
      <vt:lpstr>Collaborative care</vt:lpstr>
      <vt:lpstr>hypothyroidism</vt:lpstr>
      <vt:lpstr>hypothyroidism</vt:lpstr>
      <vt:lpstr>Clinical manifestations</vt:lpstr>
      <vt:lpstr>Clinical manifestations</vt:lpstr>
      <vt:lpstr>Clinical manifestations</vt:lpstr>
      <vt:lpstr>Clinical manifestations</vt:lpstr>
      <vt:lpstr>More myxedema</vt:lpstr>
      <vt:lpstr>Complications of hypothyroidism</vt:lpstr>
      <vt:lpstr>Testing &amp; treatment</vt:lpstr>
      <vt:lpstr>Expected outcomes</vt:lpstr>
      <vt:lpstr>Disorders of the adrenal cortex</vt:lpstr>
      <vt:lpstr>Cushing syndrome</vt:lpstr>
      <vt:lpstr>Clinical manifestations of Cushing</vt:lpstr>
      <vt:lpstr>Clinical manifestations of Cushing</vt:lpstr>
      <vt:lpstr>Clinical manifestations of cushing</vt:lpstr>
      <vt:lpstr>Diagnostic studies for cushing</vt:lpstr>
      <vt:lpstr>Treatment of cushing syndrome</vt:lpstr>
      <vt:lpstr>Hypofunction of adrenal cortex—addison’s disease</vt:lpstr>
      <vt:lpstr>Clinical manifestations of addison’s</vt:lpstr>
      <vt:lpstr>Clinical manifestations of addison’s</vt:lpstr>
      <vt:lpstr>Diagnostic studies &amp; treatment</vt:lpstr>
      <vt:lpstr>Side effects of corticosteroids</vt:lpstr>
      <vt:lpstr>Complications of steriod therapy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Problems</dc:title>
  <dc:creator>Denise Millay</dc:creator>
  <cp:lastModifiedBy>rlc</cp:lastModifiedBy>
  <cp:revision>71</cp:revision>
  <dcterms:created xsi:type="dcterms:W3CDTF">2009-03-22T16:29:06Z</dcterms:created>
  <dcterms:modified xsi:type="dcterms:W3CDTF">2018-03-08T16:11:10Z</dcterms:modified>
</cp:coreProperties>
</file>